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225"/>
  </p:notesMasterIdLst>
  <p:sldIdLst>
    <p:sldId id="459" r:id="rId3"/>
    <p:sldId id="460" r:id="rId4"/>
    <p:sldId id="461" r:id="rId5"/>
    <p:sldId id="473" r:id="rId6"/>
    <p:sldId id="256" r:id="rId7"/>
    <p:sldId id="258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468" r:id="rId26"/>
    <p:sldId id="280" r:id="rId27"/>
    <p:sldId id="282" r:id="rId28"/>
    <p:sldId id="284" r:id="rId29"/>
    <p:sldId id="286" r:id="rId30"/>
    <p:sldId id="288" r:id="rId31"/>
    <p:sldId id="290" r:id="rId32"/>
    <p:sldId id="294" r:id="rId33"/>
    <p:sldId id="469" r:id="rId34"/>
    <p:sldId id="296" r:id="rId35"/>
    <p:sldId id="298" r:id="rId36"/>
    <p:sldId id="300" r:id="rId37"/>
    <p:sldId id="446" r:id="rId38"/>
    <p:sldId id="443" r:id="rId39"/>
    <p:sldId id="445" r:id="rId40"/>
    <p:sldId id="447" r:id="rId41"/>
    <p:sldId id="448" r:id="rId42"/>
    <p:sldId id="449" r:id="rId43"/>
    <p:sldId id="450" r:id="rId44"/>
    <p:sldId id="465" r:id="rId45"/>
    <p:sldId id="307" r:id="rId46"/>
    <p:sldId id="451" r:id="rId47"/>
    <p:sldId id="452" r:id="rId48"/>
    <p:sldId id="453" r:id="rId49"/>
    <p:sldId id="454" r:id="rId50"/>
    <p:sldId id="456" r:id="rId51"/>
    <p:sldId id="466" r:id="rId52"/>
    <p:sldId id="475" r:id="rId53"/>
    <p:sldId id="476" r:id="rId54"/>
    <p:sldId id="467" r:id="rId55"/>
    <p:sldId id="458" r:id="rId56"/>
    <p:sldId id="301" r:id="rId57"/>
    <p:sldId id="302" r:id="rId58"/>
    <p:sldId id="303" r:id="rId59"/>
    <p:sldId id="304" r:id="rId60"/>
    <p:sldId id="306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8" r:id="rId69"/>
    <p:sldId id="319" r:id="rId70"/>
    <p:sldId id="320" r:id="rId71"/>
    <p:sldId id="464" r:id="rId72"/>
    <p:sldId id="470" r:id="rId73"/>
    <p:sldId id="471" r:id="rId74"/>
    <p:sldId id="321" r:id="rId75"/>
    <p:sldId id="322" r:id="rId76"/>
    <p:sldId id="323" r:id="rId77"/>
    <p:sldId id="324" r:id="rId78"/>
    <p:sldId id="325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40" r:id="rId92"/>
    <p:sldId id="339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8" r:id="rId120"/>
    <p:sldId id="369" r:id="rId121"/>
    <p:sldId id="370" r:id="rId122"/>
    <p:sldId id="371" r:id="rId123"/>
    <p:sldId id="372" r:id="rId124"/>
    <p:sldId id="373" r:id="rId125"/>
    <p:sldId id="375" r:id="rId126"/>
    <p:sldId id="315" r:id="rId127"/>
    <p:sldId id="316" r:id="rId128"/>
    <p:sldId id="317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472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77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  <p:sldId id="412" r:id="rId167"/>
    <p:sldId id="413" r:id="rId168"/>
    <p:sldId id="414" r:id="rId169"/>
    <p:sldId id="415" r:id="rId170"/>
    <p:sldId id="442" r:id="rId171"/>
    <p:sldId id="417" r:id="rId172"/>
    <p:sldId id="418" r:id="rId173"/>
    <p:sldId id="419" r:id="rId174"/>
    <p:sldId id="420" r:id="rId175"/>
    <p:sldId id="421" r:id="rId176"/>
    <p:sldId id="422" r:id="rId177"/>
    <p:sldId id="423" r:id="rId178"/>
    <p:sldId id="424" r:id="rId179"/>
    <p:sldId id="425" r:id="rId180"/>
    <p:sldId id="426" r:id="rId181"/>
    <p:sldId id="427" r:id="rId182"/>
    <p:sldId id="428" r:id="rId183"/>
    <p:sldId id="429" r:id="rId184"/>
    <p:sldId id="430" r:id="rId185"/>
    <p:sldId id="431" r:id="rId186"/>
    <p:sldId id="432" r:id="rId187"/>
    <p:sldId id="433" r:id="rId188"/>
    <p:sldId id="434" r:id="rId189"/>
    <p:sldId id="435" r:id="rId190"/>
    <p:sldId id="436" r:id="rId191"/>
    <p:sldId id="437" r:id="rId192"/>
    <p:sldId id="438" r:id="rId193"/>
    <p:sldId id="439" r:id="rId194"/>
    <p:sldId id="440" r:id="rId195"/>
    <p:sldId id="441" r:id="rId196"/>
    <p:sldId id="478" r:id="rId197"/>
    <p:sldId id="479" r:id="rId198"/>
    <p:sldId id="264" r:id="rId199"/>
    <p:sldId id="480" r:id="rId200"/>
    <p:sldId id="481" r:id="rId201"/>
    <p:sldId id="482" r:id="rId202"/>
    <p:sldId id="483" r:id="rId203"/>
    <p:sldId id="484" r:id="rId204"/>
    <p:sldId id="485" r:id="rId205"/>
    <p:sldId id="486" r:id="rId206"/>
    <p:sldId id="487" r:id="rId207"/>
    <p:sldId id="488" r:id="rId208"/>
    <p:sldId id="489" r:id="rId209"/>
    <p:sldId id="490" r:id="rId210"/>
    <p:sldId id="491" r:id="rId211"/>
    <p:sldId id="492" r:id="rId212"/>
    <p:sldId id="493" r:id="rId213"/>
    <p:sldId id="259" r:id="rId214"/>
    <p:sldId id="494" r:id="rId215"/>
    <p:sldId id="495" r:id="rId216"/>
    <p:sldId id="274" r:id="rId217"/>
    <p:sldId id="275" r:id="rId218"/>
    <p:sldId id="496" r:id="rId219"/>
    <p:sldId id="497" r:id="rId220"/>
    <p:sldId id="498" r:id="rId221"/>
    <p:sldId id="499" r:id="rId222"/>
    <p:sldId id="500" r:id="rId223"/>
    <p:sldId id="285" r:id="rId2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083" autoAdjust="0"/>
    <p:restoredTop sz="94205" autoAdjust="0"/>
  </p:normalViewPr>
  <p:slideViewPr>
    <p:cSldViewPr snapToGrid="0">
      <p:cViewPr varScale="1">
        <p:scale>
          <a:sx n="32" d="100"/>
          <a:sy n="32" d="100"/>
        </p:scale>
        <p:origin x="144" y="9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4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tableStyles" Target="tableStyle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5690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224901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8266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65035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3772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86878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759636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teration with"/>
          <p:cNvSpPr txBox="1"/>
          <p:nvPr/>
        </p:nvSpPr>
        <p:spPr>
          <a:xfrm>
            <a:off x="777635" y="2216589"/>
            <a:ext cx="22828730" cy="2030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b="0" dirty="0"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98406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602433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046677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Quot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195395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203024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27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png"/><Relationship Id="rId4" Type="http://schemas.openxmlformats.org/officeDocument/2006/relationships/image" Target="../media/image6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png"/><Relationship Id="rId4" Type="http://schemas.openxmlformats.org/officeDocument/2006/relationships/image" Target="../media/image6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25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tringr.tidyverse.org/articles/regular-expression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hyperlink" Target="file:///\\d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14075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 bldLvl="5" animBg="1" advAuto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  <p:extLst>
      <p:ext uri="{BB962C8B-B14F-4D97-AF65-F5344CB8AC3E}">
        <p14:creationId xmlns:p14="http://schemas.microsoft.com/office/powerpoint/2010/main" val="21507922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build="p" bldLvl="5" animBg="1" advAuto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atomic vector augmented with attributes, including a class, which lets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Access the attributes of an augmented vector with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/>
              <a:t>and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 err="1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</a:t>
            </a:r>
            <a:r>
              <a:rPr dirty="0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94077320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0800" y="5027908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357" y="5397886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5400" dirty="0"/>
              <a:t>To parse strings as dates, use a y, m, d, h, m, s combo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ISO 8601</a:t>
            </a:r>
            <a:endParaRPr dirty="0"/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07752" y="4237240"/>
            <a:ext cx="16368496" cy="6460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You say “To-may-to”: MM/DD/YYYY</a:t>
            </a:r>
          </a:p>
          <a:p>
            <a:endParaRPr lang="en-GB" dirty="0"/>
          </a:p>
          <a:p>
            <a:r>
              <a:rPr lang="en-GB" dirty="0"/>
              <a:t>I say “To-</a:t>
            </a:r>
            <a:r>
              <a:rPr lang="en-GB" dirty="0" err="1"/>
              <a:t>mah</a:t>
            </a:r>
            <a:r>
              <a:rPr lang="en-GB" dirty="0"/>
              <a:t>-to”: DD/MM/YYYY</a:t>
            </a:r>
          </a:p>
          <a:p>
            <a:endParaRPr lang="en-GB" dirty="0"/>
          </a:p>
          <a:p>
            <a:r>
              <a:rPr lang="en-GB" dirty="0"/>
              <a:t>ISO 8601 says: YYYY-MM-DD</a:t>
            </a:r>
            <a:r>
              <a:rPr lang="en-GB" b="1" dirty="0"/>
              <a:t>T</a:t>
            </a:r>
            <a:r>
              <a:rPr lang="en-GB" dirty="0"/>
              <a:t>HH:MM:SS+00:00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48421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Extract components by name with a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rPr dirty="0"/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month names</a:t>
            </a:r>
            <a:endParaRPr dirty="0"/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29122" y="3259594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month.name[1,2,3]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"January"   "February"  "March" 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month.abb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[1,2,3]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"Jan" "Feb" "Mar"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723B7-6FAC-4F70-BE9B-CFC68F8C5A8E}"/>
              </a:ext>
            </a:extLst>
          </p:cNvPr>
          <p:cNvSpPr/>
          <p:nvPr/>
        </p:nvSpPr>
        <p:spPr>
          <a:xfrm>
            <a:off x="107771" y="13041442"/>
            <a:ext cx="261312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4657012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4830792" y="5742349"/>
            <a:ext cx="5214982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dirty="0"/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6" y="5681429"/>
            <a:ext cx="5620570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r"/>
            <a:r>
              <a:rPr dirty="0"/>
              <a:t>function 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20 </a:t>
            </a:r>
            <a:r>
              <a:rPr dirty="0"/>
              <a:t>July,</a:t>
            </a:r>
            <a:r>
              <a:rPr lang="en-GB" dirty="0"/>
              <a:t> </a:t>
            </a:r>
            <a:r>
              <a:rPr dirty="0"/>
              <a:t>1969 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  <p:sp>
        <p:nvSpPr>
          <p:cNvPr id="7" name="July, 20 1969">
            <a:extLst>
              <a:ext uri="{FF2B5EF4-FFF2-40B4-BE49-F238E27FC236}">
                <a16:creationId xmlns:a16="http://schemas.microsoft.com/office/drawing/2014/main" id="{B6C14197-7E39-431A-9E3A-03E340AB7995}"/>
              </a:ext>
            </a:extLst>
          </p:cNvPr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03 Oct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</a:rPr>
              <a:t>1993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80279-7056-4B47-823D-A8AA66728D21}"/>
              </a:ext>
            </a:extLst>
          </p:cNvPr>
          <p:cNvSpPr txBox="1"/>
          <p:nvPr/>
        </p:nvSpPr>
        <p:spPr>
          <a:xfrm>
            <a:off x="3270487" y="5529862"/>
            <a:ext cx="17843025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Mike K Smith joins Pfizer, Sandwich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"825897600s (~26.17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"763862400s (~24.21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oday()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>
            <p:extLst>
              <p:ext uri="{D42A27DB-BD31-4B8C-83A1-F6EECF244321}">
                <p14:modId xmlns:p14="http://schemas.microsoft.com/office/powerpoint/2010/main" val="14618746"/>
              </p:ext>
            </p:extLst>
          </p:nvPr>
        </p:nvGraphicFramePr>
        <p:xfrm>
          <a:off x="5842692" y="2853667"/>
          <a:ext cx="1360124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001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90" name="march_11 + days(1)…"/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08:00:00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0311018-9908-4E40-9073-747F0CC76985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B406841E-1BE6-4547-AADB-703E3AE8DF5E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B170303-A559-4842-9D45-51FCF77CDC60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3BA45E55-A052-4A1C-9BAE-3086AB359634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>
            <p:extLst>
              <p:ext uri="{D42A27DB-BD31-4B8C-83A1-F6EECF244321}">
                <p14:modId xmlns:p14="http://schemas.microsoft.com/office/powerpoint/2010/main" val="3877103125"/>
              </p:ext>
            </p:extLst>
          </p:nvPr>
        </p:nvGraphicFramePr>
        <p:xfrm>
          <a:off x="5842692" y="2853667"/>
          <a:ext cx="13480478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939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875678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time span that is </a:t>
            </a:r>
            <a:r>
              <a:rPr b="1" dirty="0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202746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R object types</a:t>
            </a:r>
            <a:br>
              <a:rPr lang="en-GB" dirty="0"/>
            </a:br>
            <a:r>
              <a:rPr lang="en-GB" sz="10700" dirty="0"/>
              <a:t>(a brief scamper)</a:t>
            </a:r>
            <a:endParaRPr dirty="0"/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408448"/>
      </p:ext>
    </p:extLst>
  </p:cSld>
  <p:clrMapOvr>
    <a:masterClrMapping/>
  </p:clrMapOvr>
  <p:transition spd="med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</a:t>
            </a:r>
          </a:p>
        </p:txBody>
      </p:sp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17E81-4C23-4D75-830F-8F78FC7EE0DF}"/>
              </a:ext>
            </a:extLst>
          </p:cNvPr>
          <p:cNvSpPr txBox="1"/>
          <p:nvPr/>
        </p:nvSpPr>
        <p:spPr>
          <a:xfrm>
            <a:off x="7985721" y="6339589"/>
            <a:ext cx="841255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Must have consistent types</a:t>
            </a:r>
          </a:p>
        </p:txBody>
      </p:sp>
      <p:pic>
        <p:nvPicPr>
          <p:cNvPr id="12" name="R-logo.001.png" descr="R-logo.001.png">
            <a:extLst>
              <a:ext uri="{FF2B5EF4-FFF2-40B4-BE49-F238E27FC236}">
                <a16:creationId xmlns:a16="http://schemas.microsoft.com/office/drawing/2014/main" id="{6FAB2D0D-6B70-4DE2-9A5B-E344966CB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4673548"/>
      </p:ext>
    </p:extLst>
  </p:cSld>
  <p:clrMapOvr>
    <a:masterClrMapping/>
  </p:clrMapOvr>
  <p:transition spd="med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</a:t>
            </a:r>
          </a:p>
        </p:txBody>
      </p:sp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49755C1-CE5E-4514-88BF-1DE2BB9D1AC9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61C7FE20-1A4F-4A98-A191-BEAC674CDF18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c("one", "two", "three")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Monaco"/>
            </a:endParaRPr>
          </a:p>
        </p:txBody>
      </p:sp>
      <p:pic>
        <p:nvPicPr>
          <p:cNvPr id="16" name="R-logo.001.png" descr="R-logo.001.png">
            <a:extLst>
              <a:ext uri="{FF2B5EF4-FFF2-40B4-BE49-F238E27FC236}">
                <a16:creationId xmlns:a16="http://schemas.microsoft.com/office/drawing/2014/main" id="{284B2F73-7648-41F1-895C-4D2E859F42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9596393"/>
      </p:ext>
    </p:extLst>
  </p:cSld>
  <p:clrMapOvr>
    <a:masterClrMapping/>
  </p:clrMapOvr>
  <p:transition spd="med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9CBE7E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</a:t>
            </a:r>
          </a:p>
        </p:txBody>
      </p:sp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19595A8-33C5-4204-9C3C-7E69BF8EE51B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800381BD-EE02-4453-8C27-6BAEC5A46CA0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c(1, 2, 3)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Monaco"/>
            </a:endParaRPr>
          </a:p>
        </p:txBody>
      </p:sp>
      <p:pic>
        <p:nvPicPr>
          <p:cNvPr id="15" name="R-logo.001.png" descr="R-logo.001.png">
            <a:extLst>
              <a:ext uri="{FF2B5EF4-FFF2-40B4-BE49-F238E27FC236}">
                <a16:creationId xmlns:a16="http://schemas.microsoft.com/office/drawing/2014/main" id="{5D9E0F74-25A0-44E7-B620-6AA9B3F387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7158655"/>
      </p:ext>
    </p:extLst>
  </p:cSld>
  <p:clrMapOvr>
    <a:masterClrMapping/>
  </p:clrMapOvr>
  <p:transition spd="med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</a:t>
            </a:r>
          </a:p>
        </p:txBody>
      </p:sp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238ED08-FCCD-4202-B241-48FCE7F25742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9AAD8196-13A7-456F-8CAC-03CC2729ED5A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c(TRUE, FALSE, FALSE)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Monaco"/>
            </a:endParaRPr>
          </a:p>
        </p:txBody>
      </p:sp>
      <p:pic>
        <p:nvPicPr>
          <p:cNvPr id="15" name="R-logo.001.png" descr="R-logo.001.png">
            <a:extLst>
              <a:ext uri="{FF2B5EF4-FFF2-40B4-BE49-F238E27FC236}">
                <a16:creationId xmlns:a16="http://schemas.microsoft.com/office/drawing/2014/main" id="{E4BCB60D-2B5D-4997-BF37-D86F81CB6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44376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6F2B212C-9254-411B-A583-7E9D7156B723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0D9E7F46-5394-4B7B-8B96-99A271C5F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868F1714-8242-4017-925B-B15B6A2F412C}"/>
              </a:ext>
            </a:extLst>
          </p:cNvPr>
          <p:cNvSpPr/>
          <p:nvPr/>
        </p:nvSpPr>
        <p:spPr>
          <a:xfrm>
            <a:off x="503852" y="6505372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lm(price ~ carat + cut + color + clarity, data = diamonds)">
            <a:extLst>
              <a:ext uri="{FF2B5EF4-FFF2-40B4-BE49-F238E27FC236}">
                <a16:creationId xmlns:a16="http://schemas.microsoft.com/office/drawing/2014/main" id="{69A7187C-18B0-431E-ABCE-7CDF8FA699A2}"/>
              </a:ext>
            </a:extLst>
          </p:cNvPr>
          <p:cNvSpPr txBox="1"/>
          <p:nvPr/>
        </p:nvSpPr>
        <p:spPr>
          <a:xfrm>
            <a:off x="868572" y="6837249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myScalar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&lt;- 1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myScalar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</a:t>
            </a: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[1]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Monaco"/>
            </a:endParaRPr>
          </a:p>
        </p:txBody>
      </p:sp>
      <p:sp>
        <p:nvSpPr>
          <p:cNvPr id="158" name="Rectangle"/>
          <p:cNvSpPr/>
          <p:nvPr/>
        </p:nvSpPr>
        <p:spPr>
          <a:xfrm>
            <a:off x="8535737" y="972496"/>
            <a:ext cx="3081086" cy="215354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617565" y="1536304"/>
            <a:ext cx="21031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Scalar</a:t>
            </a: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10" name="type">
            <a:extLst>
              <a:ext uri="{FF2B5EF4-FFF2-40B4-BE49-F238E27FC236}">
                <a16:creationId xmlns:a16="http://schemas.microsoft.com/office/drawing/2014/main" id="{B4DAEFB2-80A5-4867-83CB-EFA3B45F5EB6}"/>
              </a:ext>
            </a:extLst>
          </p:cNvPr>
          <p:cNvSpPr txBox="1"/>
          <p:nvPr/>
        </p:nvSpPr>
        <p:spPr>
          <a:xfrm>
            <a:off x="8535737" y="4734387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 with length = 1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72001-178E-4464-BF9C-32D33EE5D45F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5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type">
            <a:extLst>
              <a:ext uri="{FF2B5EF4-FFF2-40B4-BE49-F238E27FC236}">
                <a16:creationId xmlns:a16="http://schemas.microsoft.com/office/drawing/2014/main" id="{34DF10BE-51C6-4414-A728-249CE928FC94}"/>
              </a:ext>
            </a:extLst>
          </p:cNvPr>
          <p:cNvSpPr txBox="1"/>
          <p:nvPr/>
        </p:nvSpPr>
        <p:spPr>
          <a:xfrm>
            <a:off x="5669135" y="9544514"/>
            <a:ext cx="1159623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R indices start at 1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Extract elements with [  ]</a:t>
            </a:r>
          </a:p>
        </p:txBody>
      </p:sp>
      <p:pic>
        <p:nvPicPr>
          <p:cNvPr id="15" name="R-logo.001.png" descr="R-logo.001.png">
            <a:extLst>
              <a:ext uri="{FF2B5EF4-FFF2-40B4-BE49-F238E27FC236}">
                <a16:creationId xmlns:a16="http://schemas.microsoft.com/office/drawing/2014/main" id="{C8E284F6-72F4-4FFB-BFB0-0402A921C0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886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581498" y="1536304"/>
            <a:ext cx="217527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</a:t>
            </a: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17752883" y="953338"/>
            <a:ext cx="9217145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A90DD4-1733-429C-8A6F-A148B01AA62C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R-logo.001.png" descr="R-logo.001.png">
            <a:extLst>
              <a:ext uri="{FF2B5EF4-FFF2-40B4-BE49-F238E27FC236}">
                <a16:creationId xmlns:a16="http://schemas.microsoft.com/office/drawing/2014/main" id="{E35D6DC6-1AEB-41CC-84BB-1947267BF8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04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Matrix</a:t>
            </a: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 with dimensions: rows, columns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5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c(1,2,3,4,5,6)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myMatrix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matrix(</a:t>
            </a: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, </a:t>
            </a: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nrow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=2, </a:t>
            </a: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ncol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=3)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Monac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2</a:t>
            </a:r>
            <a:endParaRPr kumimoji="0" lang="en-GB" sz="5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3</a:t>
            </a:r>
            <a:endParaRPr kumimoji="0" lang="en-GB" sz="5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6</a:t>
            </a:r>
            <a:endParaRPr kumimoji="0" lang="en-GB" sz="5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" name="R-logo.001.png" descr="R-logo.001.png">
            <a:extLst>
              <a:ext uri="{FF2B5EF4-FFF2-40B4-BE49-F238E27FC236}">
                <a16:creationId xmlns:a16="http://schemas.microsoft.com/office/drawing/2014/main" id="{BC00BCCE-5B28-4DBC-BDA6-864B8E14D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644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Matrix</a:t>
            </a: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 with dimensions: rows, columns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5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c(1,2,3,4,5,6)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myMatrix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matrix(</a:t>
            </a: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, </a:t>
            </a: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nrow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=2, </a:t>
            </a: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ncol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=3, 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byrow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=TRUE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)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Monac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6</a:t>
            </a:r>
            <a:endParaRPr kumimoji="0" lang="en-GB" sz="5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" name="R-logo.001.png" descr="R-logo.001.png">
            <a:extLst>
              <a:ext uri="{FF2B5EF4-FFF2-40B4-BE49-F238E27FC236}">
                <a16:creationId xmlns:a16="http://schemas.microsoft.com/office/drawing/2014/main" id="{DF10D451-373F-46DE-A668-CF7E30A88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4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A7C2B28-FC30-4EC4-BE58-834F177FDF41}"/>
              </a:ext>
            </a:extLst>
          </p:cNvPr>
          <p:cNvGrpSpPr/>
          <p:nvPr/>
        </p:nvGrpSpPr>
        <p:grpSpPr>
          <a:xfrm>
            <a:off x="12192000" y="2135146"/>
            <a:ext cx="9217145" cy="4339049"/>
            <a:chOff x="8535737" y="959687"/>
            <a:chExt cx="9217145" cy="4339049"/>
          </a:xfrm>
          <a:solidFill>
            <a:schemeClr val="bg1">
              <a:lumMod val="65000"/>
            </a:schemeClr>
          </a:solidFill>
        </p:grpSpPr>
        <p:grpSp>
          <p:nvGrpSpPr>
            <p:cNvPr id="26" name="Group">
              <a:extLst>
                <a:ext uri="{FF2B5EF4-FFF2-40B4-BE49-F238E27FC236}">
                  <a16:creationId xmlns:a16="http://schemas.microsoft.com/office/drawing/2014/main" id="{C3BB12DF-6EEB-44AE-92DC-C4CC4973FB54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31" name="Rectangle">
                <a:extLst>
                  <a:ext uri="{FF2B5EF4-FFF2-40B4-BE49-F238E27FC236}">
                    <a16:creationId xmlns:a16="http://schemas.microsoft.com/office/drawing/2014/main" id="{3BF6A9D5-FB0D-4DCB-8258-354D643A6246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91BA8390-6A67-4948-BB1A-99BF088E0584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C5DDCE3B-AC16-4304-B2EE-E45F95355EF7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B0E991CB-C8F5-4A1B-BAC6-F7EFD6681705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8" name="Rectangle">
                <a:extLst>
                  <a:ext uri="{FF2B5EF4-FFF2-40B4-BE49-F238E27FC236}">
                    <a16:creationId xmlns:a16="http://schemas.microsoft.com/office/drawing/2014/main" id="{26630E2E-69FB-47AB-A641-83E321C41C7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EE43FE11-A018-487B-BB7C-416EEE98EC2D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8CAAC91C-AC2A-4C72-94FE-22DA835E0E11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</p:grpSp>
      <p:sp>
        <p:nvSpPr>
          <p:cNvPr id="163" name="Atomic Vector"/>
          <p:cNvSpPr txBox="1"/>
          <p:nvPr/>
        </p:nvSpPr>
        <p:spPr>
          <a:xfrm>
            <a:off x="4767447" y="1536304"/>
            <a:ext cx="18033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Array</a:t>
            </a: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858000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 with &gt;= 2 dimensions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551B18-9EBB-4D6E-88CF-8A9BF617BD21}"/>
              </a:ext>
            </a:extLst>
          </p:cNvPr>
          <p:cNvGrpSpPr/>
          <p:nvPr/>
        </p:nvGrpSpPr>
        <p:grpSpPr>
          <a:xfrm>
            <a:off x="10231187" y="1536304"/>
            <a:ext cx="9217145" cy="4339049"/>
            <a:chOff x="8535737" y="959687"/>
            <a:chExt cx="9217145" cy="4339049"/>
          </a:xfrm>
          <a:solidFill>
            <a:schemeClr val="bg2"/>
          </a:solidFill>
        </p:grpSpPr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E038E45F-1114-449A-9568-4DA6D4D9841A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F884E4E1-C113-425B-8BFE-6DD4906DDFB9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4F615403-9415-4F62-A2AA-1670D8BB2C10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C88DA9C7-05D0-4E26-8AA3-36B2373DD7D3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6D10F1C7-407A-48BA-8169-D80D1E0A0D20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3C6CB692-324E-453A-9F84-B1B1CD9200A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AE69115D-6A1D-4602-995D-50E384A69F7F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0A733E4B-A090-46CD-AB5A-68AB17B2CE2E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03CB2-A222-44F9-BD7A-C8ED1B0E59E4}"/>
              </a:ext>
            </a:extLst>
          </p:cNvPr>
          <p:cNvGrpSpPr/>
          <p:nvPr/>
        </p:nvGrpSpPr>
        <p:grpSpPr>
          <a:xfrm>
            <a:off x="8535737" y="959687"/>
            <a:ext cx="9217145" cy="4339049"/>
            <a:chOff x="8535737" y="959687"/>
            <a:chExt cx="9217145" cy="4339049"/>
          </a:xfrm>
          <a:solidFill>
            <a:schemeClr val="bg1"/>
          </a:solidFill>
        </p:grpSpPr>
        <p:grpSp>
          <p:nvGrpSpPr>
            <p:cNvPr id="161" name="Group"/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58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59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60" name="Line"/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D81C6B25-A38C-47EA-A701-9388B4551542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DB23D2C3-F757-42B4-83BE-B46ECBC0DAA4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E91418EB-ACA9-4A1C-9CE7-1C531AD16C4B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5A5C48C5-04EF-4224-97A7-27BF690DA330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C032A4-B06B-444C-9061-56318C0DC2F6}"/>
              </a:ext>
            </a:extLst>
          </p:cNvPr>
          <p:cNvSpPr/>
          <p:nvPr/>
        </p:nvSpPr>
        <p:spPr>
          <a:xfrm>
            <a:off x="107771" y="13091177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5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485D5B4F-D11C-4258-B28F-6A95190F7D7D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lm(price ~ carat + cut + color + clarity, data = diamonds)">
            <a:extLst>
              <a:ext uri="{FF2B5EF4-FFF2-40B4-BE49-F238E27FC236}">
                <a16:creationId xmlns:a16="http://schemas.microsoft.com/office/drawing/2014/main" id="{B4E1C9FD-9F3F-429C-A27E-2F877D6A6F70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c(1,2,3,4,5,6)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myArray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array(</a:t>
            </a:r>
            <a:r>
              <a:rPr kumimoji="0" lang="en-GB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myVector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, dim=c(2,3))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Monaco"/>
            </a:endParaRPr>
          </a:p>
        </p:txBody>
      </p:sp>
      <p:pic>
        <p:nvPicPr>
          <p:cNvPr id="37" name="R-logo.001.png" descr="R-logo.001.png">
            <a:extLst>
              <a:ext uri="{FF2B5EF4-FFF2-40B4-BE49-F238E27FC236}">
                <a16:creationId xmlns:a16="http://schemas.microsoft.com/office/drawing/2014/main" id="{E9668D19-32C4-4005-A614-80A14E7932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05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</a:t>
              </a:r>
              <a:r>
                <a:rPr kumimoji="0" lang="en-GB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one</a:t>
              </a:r>
              <a:r>
                <a:rPr kumimoji="0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</a:t>
            </a:r>
          </a:p>
        </p:txBody>
      </p:sp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pic>
        <p:nvPicPr>
          <p:cNvPr id="16" name="R-logo.001.png" descr="R-logo.001.png">
            <a:extLst>
              <a:ext uri="{FF2B5EF4-FFF2-40B4-BE49-F238E27FC236}">
                <a16:creationId xmlns:a16="http://schemas.microsoft.com/office/drawing/2014/main" id="{141F1327-4770-4FC6-9ABD-50F10E3984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0632892"/>
      </p:ext>
    </p:extLst>
  </p:cSld>
  <p:clrMapOvr>
    <a:masterClrMapping/>
  </p:clrMapOvr>
  <p:transition spd="med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5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5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"</a:t>
            </a: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one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</a:t>
            </a:r>
          </a:p>
        </p:txBody>
      </p:sp>
      <p:pic>
        <p:nvPicPr>
          <p:cNvPr id="12" name="R-logo.001.png" descr="R-logo.001.png">
            <a:extLst>
              <a:ext uri="{FF2B5EF4-FFF2-40B4-BE49-F238E27FC236}">
                <a16:creationId xmlns:a16="http://schemas.microsoft.com/office/drawing/2014/main" id="{CBC4BDF7-FB00-4409-BC1A-79C0DD972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0352208"/>
      </p:ext>
    </p:extLst>
  </p:cSld>
  <p:clrMapOvr>
    <a:masterClrMapping/>
  </p:clrMapOvr>
  <p:transition spd="med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Vector</a:t>
            </a:r>
          </a:p>
        </p:txBody>
      </p:sp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CACB88-1893-46A2-8904-F0CE8ED978AA}"/>
              </a:ext>
            </a:extLst>
          </p:cNvPr>
          <p:cNvGrpSpPr/>
          <p:nvPr/>
        </p:nvGrpSpPr>
        <p:grpSpPr>
          <a:xfrm>
            <a:off x="5045944" y="4619259"/>
            <a:ext cx="9857730" cy="7705253"/>
            <a:chOff x="5045944" y="4619259"/>
            <a:chExt cx="9857730" cy="7705253"/>
          </a:xfrm>
        </p:grpSpPr>
        <p:sp>
          <p:nvSpPr>
            <p:cNvPr id="266" name="List"/>
            <p:cNvSpPr txBox="1"/>
            <p:nvPr/>
          </p:nvSpPr>
          <p:spPr>
            <a:xfrm>
              <a:off x="5045944" y="5384749"/>
              <a:ext cx="1233679" cy="105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List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329986" y="4619259"/>
              <a:ext cx="6573688" cy="2572328"/>
              <a:chOff x="0" y="0"/>
              <a:chExt cx="6573687" cy="2572327"/>
            </a:xfrm>
          </p:grpSpPr>
          <p:sp>
            <p:nvSpPr>
              <p:cNvPr id="267" name="Rectangle"/>
              <p:cNvSpPr/>
              <p:nvPr/>
            </p:nvSpPr>
            <p:spPr>
              <a:xfrm>
                <a:off x="205751" y="228471"/>
                <a:ext cx="3079686" cy="2153540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68" name="double"/>
              <p:cNvSpPr txBox="1"/>
              <p:nvPr/>
            </p:nvSpPr>
            <p:spPr>
              <a:xfrm>
                <a:off x="3822135" y="835313"/>
                <a:ext cx="198437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9CBE7E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double</a:t>
                </a:r>
              </a:p>
            </p:txBody>
          </p:sp>
          <p:sp>
            <p:nvSpPr>
              <p:cNvPr id="269" name="1"/>
              <p:cNvSpPr txBox="1"/>
              <p:nvPr/>
            </p:nvSpPr>
            <p:spPr>
              <a:xfrm>
                <a:off x="20953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1</a:t>
                </a:r>
              </a:p>
            </p:txBody>
          </p:sp>
          <p:sp>
            <p:nvSpPr>
              <p:cNvPr id="270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71" name="1"/>
              <p:cNvSpPr txBox="1"/>
              <p:nvPr/>
            </p:nvSpPr>
            <p:spPr>
              <a:xfrm>
                <a:off x="21588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1</a:t>
                </a:r>
              </a:p>
            </p:txBody>
          </p:sp>
        </p:grpSp>
        <p:grpSp>
          <p:nvGrpSpPr>
            <p:cNvPr id="277" name="Group"/>
            <p:cNvGrpSpPr/>
            <p:nvPr/>
          </p:nvGrpSpPr>
          <p:grpSpPr>
            <a:xfrm>
              <a:off x="8329986" y="9752184"/>
              <a:ext cx="6573688" cy="2572328"/>
              <a:chOff x="0" y="0"/>
              <a:chExt cx="6573687" cy="2572327"/>
            </a:xfrm>
          </p:grpSpPr>
          <p:sp>
            <p:nvSpPr>
              <p:cNvPr id="273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74" name="Rectangle"/>
              <p:cNvSpPr/>
              <p:nvPr/>
            </p:nvSpPr>
            <p:spPr>
              <a:xfrm>
                <a:off x="205751" y="215717"/>
                <a:ext cx="3092385" cy="2153539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75" name="logical"/>
              <p:cNvSpPr txBox="1"/>
              <p:nvPr/>
            </p:nvSpPr>
            <p:spPr>
              <a:xfrm>
                <a:off x="3883413" y="854336"/>
                <a:ext cx="186182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C0C0C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logical</a:t>
                </a:r>
              </a:p>
            </p:txBody>
          </p:sp>
          <p:sp>
            <p:nvSpPr>
              <p:cNvPr id="276" name="FALSE"/>
              <p:cNvSpPr txBox="1"/>
              <p:nvPr/>
            </p:nvSpPr>
            <p:spPr>
              <a:xfrm>
                <a:off x="193051" y="854336"/>
                <a:ext cx="302611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FALSE</a:t>
                </a:r>
              </a:p>
            </p:txBody>
          </p:sp>
        </p:grpSp>
        <p:grpSp>
          <p:nvGrpSpPr>
            <p:cNvPr id="282" name="Group"/>
            <p:cNvGrpSpPr/>
            <p:nvPr/>
          </p:nvGrpSpPr>
          <p:grpSpPr>
            <a:xfrm>
              <a:off x="8329986" y="7173021"/>
              <a:ext cx="6573688" cy="2572329"/>
              <a:chOff x="0" y="0"/>
              <a:chExt cx="6573687" cy="2572327"/>
            </a:xfrm>
          </p:grpSpPr>
          <p:sp>
            <p:nvSpPr>
              <p:cNvPr id="278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79" name="Rectangle"/>
              <p:cNvSpPr/>
              <p:nvPr/>
            </p:nvSpPr>
            <p:spPr>
              <a:xfrm>
                <a:off x="245793" y="209394"/>
                <a:ext cx="3068393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280" name="&quot;two&quot;"/>
              <p:cNvSpPr txBox="1"/>
              <p:nvPr/>
            </p:nvSpPr>
            <p:spPr>
              <a:xfrm>
                <a:off x="255923" y="848013"/>
                <a:ext cx="3072125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"</a:t>
                </a:r>
                <a:r>
                  <a:rPr kumimoji="0" lang="en-GB" sz="5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one</a:t>
                </a:r>
                <a:r>
                  <a:rPr kumimoji="0" sz="5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"</a:t>
                </a:r>
              </a:p>
            </p:txBody>
          </p:sp>
          <p:sp>
            <p:nvSpPr>
              <p:cNvPr id="281" name="character"/>
              <p:cNvSpPr txBox="1"/>
              <p:nvPr/>
            </p:nvSpPr>
            <p:spPr>
              <a:xfrm>
                <a:off x="3504953" y="835313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78AAD6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character</a:t>
                </a:r>
              </a:p>
            </p:txBody>
          </p:sp>
        </p:grp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3E92A131-AD50-4625-9F9B-69741D756324}"/>
              </a:ext>
            </a:extLst>
          </p:cNvPr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46447075-5CE3-4C3D-BA32-CD798785482E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68C98259-D53D-4454-88B3-56F162027AB6}"/>
                </a:ext>
              </a:extLst>
            </p:cNvPr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A583568F-D048-42A4-8DF7-E6B339820F58}"/>
                </a:ext>
              </a:extLst>
            </p:cNvPr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B37BF8AD-55B1-4363-8987-73293044346A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E6C56515-A938-4074-9593-AFFECEA72799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BF19A1F2-219F-40A5-B1A1-AB389E17334F}"/>
                </a:ext>
              </a:extLst>
            </p:cNvPr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1</a:t>
              </a:r>
            </a:p>
          </p:txBody>
        </p:sp>
        <p:sp>
          <p:nvSpPr>
            <p:cNvPr id="46" name="&quot;two&quot;">
              <a:extLst>
                <a:ext uri="{FF2B5EF4-FFF2-40B4-BE49-F238E27FC236}">
                  <a16:creationId xmlns:a16="http://schemas.microsoft.com/office/drawing/2014/main" id="{2E16FBB8-57A8-4E0E-9570-0D4B240C2A8C}"/>
                </a:ext>
              </a:extLst>
            </p:cNvPr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</a:t>
              </a:r>
              <a:r>
                <a:rPr kumimoji="0" lang="en-GB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one</a:t>
              </a:r>
              <a:r>
                <a:rPr kumimoji="0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</a:t>
              </a:r>
            </a:p>
          </p:txBody>
        </p:sp>
        <p:sp>
          <p:nvSpPr>
            <p:cNvPr id="47" name="FALSE">
              <a:extLst>
                <a:ext uri="{FF2B5EF4-FFF2-40B4-BE49-F238E27FC236}">
                  <a16:creationId xmlns:a16="http://schemas.microsoft.com/office/drawing/2014/main" id="{70B9547E-DC64-4166-A0BD-6E5266AA12BD}"/>
                </a:ext>
              </a:extLst>
            </p:cNvPr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FALSE</a:t>
              </a:r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92812CD7-007D-4088-A69B-75EAE70B25A8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F0068020-24D7-4F8A-AC24-1B36AD037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8029" y="1058489"/>
            <a:ext cx="1864475" cy="186447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586C08-7FD7-48EE-8AB6-35E6F566D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33363" y="7608040"/>
            <a:ext cx="1702290" cy="1702290"/>
          </a:xfrm>
          <a:prstGeom prst="rect">
            <a:avLst/>
          </a:prstGeom>
        </p:spPr>
      </p:pic>
      <p:pic>
        <p:nvPicPr>
          <p:cNvPr id="35" name="R-logo.001.png" descr="R-logo.001.png">
            <a:extLst>
              <a:ext uri="{FF2B5EF4-FFF2-40B4-BE49-F238E27FC236}">
                <a16:creationId xmlns:a16="http://schemas.microsoft.com/office/drawing/2014/main" id="{E96565F0-AAB4-4DBC-8395-1D05D7952B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3931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500" b="0" i="0" u="none" strike="noStrike" kern="0" cap="none" spc="0" normalizeH="0" baseline="0" noProof="0">
                  <a:ln>
                    <a:noFill/>
                  </a:ln>
                  <a:solidFill>
                    <a:srgbClr val="9CBE7E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500" b="0" i="0" u="none" strike="noStrike" kern="0" cap="none" spc="0" normalizeH="0" baseline="0" noProof="0">
                  <a:ln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500" b="0" i="0" u="none" strike="noStrike" kern="0" cap="none" spc="0" normalizeH="0" baseline="0" noProof="0">
                  <a:ln>
                    <a:noFill/>
                  </a:ln>
                  <a:solidFill>
                    <a:srgbClr val="78AAD6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=</a:t>
            </a:r>
          </a:p>
        </p:txBody>
      </p:sp>
      <p:pic>
        <p:nvPicPr>
          <p:cNvPr id="35" name="R-logo.001.png" descr="R-logo.001.png">
            <a:extLst>
              <a:ext uri="{FF2B5EF4-FFF2-40B4-BE49-F238E27FC236}">
                <a16:creationId xmlns:a16="http://schemas.microsoft.com/office/drawing/2014/main" id="{D8D131E6-65EE-4C13-BA6F-337EC316C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947696"/>
      </p:ext>
    </p:extLst>
  </p:cSld>
  <p:clrMapOvr>
    <a:masterClrMapping/>
  </p:clrMapOvr>
  <p:transition spd="med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sym typeface="Monaco"/>
              </a:rP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sym typeface="Monaco"/>
              </a:rP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sym typeface="Monaco"/>
              </a:rP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sym typeface="Monaco"/>
              </a:rPr>
              <a:t>c(1, 2, 3)</a:t>
            </a:r>
          </a:p>
        </p:txBody>
      </p:sp>
      <p:pic>
        <p:nvPicPr>
          <p:cNvPr id="11" name="R-logo.001.png" descr="R-logo.001.png">
            <a:extLst>
              <a:ext uri="{FF2B5EF4-FFF2-40B4-BE49-F238E27FC236}">
                <a16:creationId xmlns:a16="http://schemas.microsoft.com/office/drawing/2014/main" id="{76A89E7A-FAB0-467C-BD83-1C2449A5E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93136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9CBE7E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7653330" y="8161128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78AAD6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"FALSE"</a:t>
                </a:r>
              </a:p>
            </p:txBody>
          </p:sp>
        </p:grpSp>
      </p:grpSp>
      <p:pic>
        <p:nvPicPr>
          <p:cNvPr id="26" name="R-logo.001.png" descr="R-logo.001.png">
            <a:extLst>
              <a:ext uri="{FF2B5EF4-FFF2-40B4-BE49-F238E27FC236}">
                <a16:creationId xmlns:a16="http://schemas.microsoft.com/office/drawing/2014/main" id="{D1AA8832-C4E4-4E7F-B30C-F0F33E230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0685021"/>
      </p:ext>
    </p:extLst>
  </p:cSld>
  <p:clrMapOvr>
    <a:masterClrMapping/>
  </p:clrMapOvr>
  <p:transition spd="med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9CBE7E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1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5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78AAD6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"FALSE"</a:t>
                </a:r>
              </a:p>
            </p:txBody>
          </p:sp>
        </p:grpSp>
      </p:grp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5F4318B9-2B8C-418E-85EE-5D52F57B51F8}"/>
              </a:ext>
            </a:extLst>
          </p:cNvPr>
          <p:cNvSpPr/>
          <p:nvPr/>
        </p:nvSpPr>
        <p:spPr>
          <a:xfrm>
            <a:off x="7653330" y="8173937"/>
            <a:ext cx="7462425" cy="3781682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5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8" name="list">
            <a:extLst>
              <a:ext uri="{FF2B5EF4-FFF2-40B4-BE49-F238E27FC236}">
                <a16:creationId xmlns:a16="http://schemas.microsoft.com/office/drawing/2014/main" id="{BBD149BD-DAB1-4289-9646-9FA76B4798CF}"/>
              </a:ext>
            </a:extLst>
          </p:cNvPr>
          <p:cNvSpPr txBox="1"/>
          <p:nvPr/>
        </p:nvSpPr>
        <p:spPr>
          <a:xfrm>
            <a:off x="13538500" y="9432480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list</a:t>
            </a:r>
          </a:p>
        </p:txBody>
      </p:sp>
      <p:grpSp>
        <p:nvGrpSpPr>
          <p:cNvPr id="29" name="Group">
            <a:extLst>
              <a:ext uri="{FF2B5EF4-FFF2-40B4-BE49-F238E27FC236}">
                <a16:creationId xmlns:a16="http://schemas.microsoft.com/office/drawing/2014/main" id="{F8462AD7-9960-408A-B1B6-0A5B4E9BF586}"/>
              </a:ext>
            </a:extLst>
          </p:cNvPr>
          <p:cNvGrpSpPr/>
          <p:nvPr/>
        </p:nvGrpSpPr>
        <p:grpSpPr>
          <a:xfrm>
            <a:off x="7860938" y="8409747"/>
            <a:ext cx="5009376" cy="1965527"/>
            <a:chOff x="0" y="0"/>
            <a:chExt cx="5009375" cy="1965526"/>
          </a:xfrm>
        </p:grpSpPr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id="{BDE7C8FC-7742-4878-B91B-181C833AC846}"/>
                </a:ext>
              </a:extLst>
            </p:cNvPr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91685A8A-BA4B-4B66-8603-522885783077}"/>
                  </a:ext>
                </a:extLst>
              </p:cNvPr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47" name="double">
                <a:extLst>
                  <a:ext uri="{FF2B5EF4-FFF2-40B4-BE49-F238E27FC236}">
                    <a16:creationId xmlns:a16="http://schemas.microsoft.com/office/drawing/2014/main" id="{813E7161-5656-475D-A84A-526900D1E642}"/>
                  </a:ext>
                </a:extLst>
              </p:cNvPr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9CBE7E"/>
                    </a:solidFill>
                    <a:effectLst/>
                    <a:uLnTx/>
                    <a:uFillTx/>
                    <a:latin typeface="Source Sans Pro"/>
                    <a:ea typeface="Source Sans Pro"/>
                    <a:sym typeface="Source Sans Pro"/>
                  </a:rPr>
                  <a:t>double</a:t>
                </a:r>
              </a:p>
            </p:txBody>
          </p:sp>
          <p:sp>
            <p:nvSpPr>
              <p:cNvPr id="48" name="Rounded Rectangle">
                <a:extLst>
                  <a:ext uri="{FF2B5EF4-FFF2-40B4-BE49-F238E27FC236}">
                    <a16:creationId xmlns:a16="http://schemas.microsoft.com/office/drawing/2014/main" id="{25AE018E-5735-429A-8E9A-F054B9A64948}"/>
                  </a:ext>
                </a:extLst>
              </p:cNvPr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32" name="Group">
              <a:extLst>
                <a:ext uri="{FF2B5EF4-FFF2-40B4-BE49-F238E27FC236}">
                  <a16:creationId xmlns:a16="http://schemas.microsoft.com/office/drawing/2014/main" id="{774F7D6A-DE56-4BF8-8AFD-BFFC65705FE8}"/>
                </a:ext>
              </a:extLst>
            </p:cNvPr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3" name="Rounded Rectangle">
                <a:extLst>
                  <a:ext uri="{FF2B5EF4-FFF2-40B4-BE49-F238E27FC236}">
                    <a16:creationId xmlns:a16="http://schemas.microsoft.com/office/drawing/2014/main" id="{F88C3F73-73AA-4AB7-A238-EAD4A074752E}"/>
                  </a:ext>
                </a:extLst>
              </p:cNvPr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5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34" name="Group">
                <a:extLst>
                  <a:ext uri="{FF2B5EF4-FFF2-40B4-BE49-F238E27FC236}">
                    <a16:creationId xmlns:a16="http://schemas.microsoft.com/office/drawing/2014/main" id="{EC1C3339-843D-4825-A208-FF55CF2EC287}"/>
                  </a:ext>
                </a:extLst>
              </p:cNvPr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" name="Rectangle">
                  <a:extLst>
                    <a:ext uri="{FF2B5EF4-FFF2-40B4-BE49-F238E27FC236}">
                      <a16:creationId xmlns:a16="http://schemas.microsoft.com/office/drawing/2014/main" id="{5D14493C-795B-4598-8FA9-09DBDECF09A5}"/>
                    </a:ext>
                  </a:extLst>
                </p:cNvPr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36" name="Line">
                  <a:extLst>
                    <a:ext uri="{FF2B5EF4-FFF2-40B4-BE49-F238E27FC236}">
                      <a16:creationId xmlns:a16="http://schemas.microsoft.com/office/drawing/2014/main" id="{99AFD9E3-FB0B-4BB1-9B1D-6970B4B03223}"/>
                    </a:ext>
                  </a:extLst>
                </p:cNvPr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56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37" name="Line">
                  <a:extLst>
                    <a:ext uri="{FF2B5EF4-FFF2-40B4-BE49-F238E27FC236}">
                      <a16:creationId xmlns:a16="http://schemas.microsoft.com/office/drawing/2014/main" id="{56905519-F198-47CD-9C41-49F549A4E1B7}"/>
                    </a:ext>
                  </a:extLst>
                </p:cNvPr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56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38" name="character">
                  <a:extLst>
                    <a:ext uri="{FF2B5EF4-FFF2-40B4-BE49-F238E27FC236}">
                      <a16:creationId xmlns:a16="http://schemas.microsoft.com/office/drawing/2014/main" id="{FE9237C2-E574-4E10-B5D1-1B9048B88404}"/>
                    </a:ext>
                  </a:extLst>
                </p:cNvPr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78AAD6"/>
                      </a:solidFill>
                      <a:effectLst/>
                      <a:uLnTx/>
                      <a:uFillTx/>
                      <a:latin typeface="Source Sans Pro"/>
                      <a:ea typeface="Source Sans Pro"/>
                      <a:sym typeface="Source Sans Pro"/>
                    </a:rPr>
                    <a:t>character</a:t>
                  </a:r>
                </a:p>
              </p:txBody>
            </p:sp>
            <p:sp>
              <p:nvSpPr>
                <p:cNvPr id="39" name="&quot;1&quot;">
                  <a:extLst>
                    <a:ext uri="{FF2B5EF4-FFF2-40B4-BE49-F238E27FC236}">
                      <a16:creationId xmlns:a16="http://schemas.microsoft.com/office/drawing/2014/main" id="{EF84318F-D9D2-4D8E-BF87-7A9A91994F41}"/>
                    </a:ext>
                  </a:extLst>
                </p:cNvPr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25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ea typeface="Source Sans Pro"/>
                      <a:sym typeface="Source Sans Pro"/>
                    </a:rPr>
                    <a:t>"1"</a:t>
                  </a:r>
                </a:p>
              </p:txBody>
            </p:sp>
            <p:sp>
              <p:nvSpPr>
                <p:cNvPr id="40" name="&quot;two&quot;">
                  <a:extLst>
                    <a:ext uri="{FF2B5EF4-FFF2-40B4-BE49-F238E27FC236}">
                      <a16:creationId xmlns:a16="http://schemas.microsoft.com/office/drawing/2014/main" id="{4FC955DC-BF3C-4332-B215-81FB2F09F41A}"/>
                    </a:ext>
                  </a:extLst>
                </p:cNvPr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25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ea typeface="Source Sans Pro"/>
                      <a:sym typeface="Source Sans Pro"/>
                    </a:rPr>
                    <a:t>"two"</a:t>
                  </a:r>
                </a:p>
              </p:txBody>
            </p:sp>
            <p:sp>
              <p:nvSpPr>
                <p:cNvPr id="41" name="&quot;FALSE&quot;">
                  <a:extLst>
                    <a:ext uri="{FF2B5EF4-FFF2-40B4-BE49-F238E27FC236}">
                      <a16:creationId xmlns:a16="http://schemas.microsoft.com/office/drawing/2014/main" id="{C4517555-F1D4-4534-9461-03CCA529C7F5}"/>
                    </a:ext>
                  </a:extLst>
                </p:cNvPr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25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ource Sans Pro"/>
                      <a:ea typeface="Source Sans Pro"/>
                      <a:sym typeface="Source Sans Pro"/>
                    </a:rPr>
                    <a:t>"FALSE"</a:t>
                  </a:r>
                </a:p>
              </p:txBody>
            </p:sp>
          </p:grpSp>
        </p:grpSp>
      </p:grpSp>
      <p:sp>
        <p:nvSpPr>
          <p:cNvPr id="49" name="1">
            <a:extLst>
              <a:ext uri="{FF2B5EF4-FFF2-40B4-BE49-F238E27FC236}">
                <a16:creationId xmlns:a16="http://schemas.microsoft.com/office/drawing/2014/main" id="{1C661C68-097C-4891-87DB-03E80777542D}"/>
              </a:ext>
            </a:extLst>
          </p:cNvPr>
          <p:cNvSpPr txBox="1"/>
          <p:nvPr/>
        </p:nvSpPr>
        <p:spPr>
          <a:xfrm>
            <a:off x="7943510" y="8741399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C2C058-B257-4D6F-8867-FBCBC925F11E}"/>
              </a:ext>
            </a:extLst>
          </p:cNvPr>
          <p:cNvGrpSpPr/>
          <p:nvPr/>
        </p:nvGrpSpPr>
        <p:grpSpPr>
          <a:xfrm>
            <a:off x="7805731" y="10392129"/>
            <a:ext cx="3243731" cy="1352997"/>
            <a:chOff x="7805731" y="10392129"/>
            <a:chExt cx="3243731" cy="1352997"/>
          </a:xfrm>
        </p:grpSpPr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4C09B3C7-DD42-4480-8290-FB28DA97B885}"/>
                </a:ext>
              </a:extLst>
            </p:cNvPr>
            <p:cNvSpPr/>
            <p:nvPr/>
          </p:nvSpPr>
          <p:spPr>
            <a:xfrm>
              <a:off x="7805731" y="10392129"/>
              <a:ext cx="2470497" cy="1352997"/>
            </a:xfrm>
            <a:prstGeom prst="roundRect">
              <a:avLst>
                <a:gd name="adj" fmla="val 11286"/>
              </a:avLst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1" name="list">
              <a:extLst>
                <a:ext uri="{FF2B5EF4-FFF2-40B4-BE49-F238E27FC236}">
                  <a16:creationId xmlns:a16="http://schemas.microsoft.com/office/drawing/2014/main" id="{ABEB0B99-4DE5-41BF-8062-A645A381A322}"/>
                </a:ext>
              </a:extLst>
            </p:cNvPr>
            <p:cNvSpPr txBox="1"/>
            <p:nvPr/>
          </p:nvSpPr>
          <p:spPr>
            <a:xfrm>
              <a:off x="10057626" y="10937659"/>
              <a:ext cx="99183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list</a:t>
              </a:r>
            </a:p>
          </p:txBody>
        </p:sp>
        <p:grpSp>
          <p:nvGrpSpPr>
            <p:cNvPr id="52" name="Group">
              <a:extLst>
                <a:ext uri="{FF2B5EF4-FFF2-40B4-BE49-F238E27FC236}">
                  <a16:creationId xmlns:a16="http://schemas.microsoft.com/office/drawing/2014/main" id="{3CF2E63B-A389-4267-8863-F3F1DEABB33F}"/>
                </a:ext>
              </a:extLst>
            </p:cNvPr>
            <p:cNvGrpSpPr/>
            <p:nvPr/>
          </p:nvGrpSpPr>
          <p:grpSpPr>
            <a:xfrm>
              <a:off x="7931378" y="10417384"/>
              <a:ext cx="1724898" cy="835667"/>
              <a:chOff x="0" y="0"/>
              <a:chExt cx="5009375" cy="1965526"/>
            </a:xfrm>
          </p:grpSpPr>
          <p:grpSp>
            <p:nvGrpSpPr>
              <p:cNvPr id="53" name="Group">
                <a:extLst>
                  <a:ext uri="{FF2B5EF4-FFF2-40B4-BE49-F238E27FC236}">
                    <a16:creationId xmlns:a16="http://schemas.microsoft.com/office/drawing/2014/main" id="{8AF52ABF-348C-49F3-945D-CFC60A39C49E}"/>
                  </a:ext>
                </a:extLst>
              </p:cNvPr>
              <p:cNvGrpSpPr/>
              <p:nvPr/>
            </p:nvGrpSpPr>
            <p:grpSpPr>
              <a:xfrm>
                <a:off x="0" y="0"/>
                <a:ext cx="2514357" cy="983885"/>
                <a:chOff x="0" y="0"/>
                <a:chExt cx="2514356" cy="983884"/>
              </a:xfrm>
            </p:grpSpPr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A1620C0D-9D14-495F-B771-C2A65250424F}"/>
                    </a:ext>
                  </a:extLst>
                </p:cNvPr>
                <p:cNvSpPr/>
                <p:nvPr/>
              </p:nvSpPr>
              <p:spPr>
                <a:xfrm>
                  <a:off x="78697" y="87387"/>
                  <a:ext cx="1177943" cy="823704"/>
                </a:xfrm>
                <a:prstGeom prst="rect">
                  <a:avLst/>
                </a:prstGeom>
                <a:solidFill>
                  <a:srgbClr val="9BBC7C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70" name="double">
                  <a:extLst>
                    <a:ext uri="{FF2B5EF4-FFF2-40B4-BE49-F238E27FC236}">
                      <a16:creationId xmlns:a16="http://schemas.microsoft.com/office/drawing/2014/main" id="{5A7244C7-1969-4AB7-86A5-5D4F5C86C9CA}"/>
                    </a:ext>
                  </a:extLst>
                </p:cNvPr>
                <p:cNvSpPr txBox="1"/>
                <p:nvPr/>
              </p:nvSpPr>
              <p:spPr>
                <a:xfrm>
                  <a:off x="1461678" y="319497"/>
                  <a:ext cx="759486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9CBE7E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CBE7E"/>
                      </a:solidFill>
                      <a:effectLst/>
                      <a:uLnTx/>
                      <a:uFillTx/>
                      <a:latin typeface="Source Sans Pro"/>
                      <a:ea typeface="Source Sans Pro"/>
                      <a:sym typeface="Source Sans Pro"/>
                    </a:rPr>
                    <a:t>double</a:t>
                  </a:r>
                </a:p>
              </p:txBody>
            </p:sp>
            <p:sp>
              <p:nvSpPr>
                <p:cNvPr id="71" name="Rounded Rectangle">
                  <a:extLst>
                    <a:ext uri="{FF2B5EF4-FFF2-40B4-BE49-F238E27FC236}">
                      <a16:creationId xmlns:a16="http://schemas.microsoft.com/office/drawing/2014/main" id="{909D8544-1CC4-47CD-B5EF-A8CF04BA56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514357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4361708A-429D-4E34-8B93-9B74B55F0D7C}"/>
                  </a:ext>
                </a:extLst>
              </p:cNvPr>
              <p:cNvGrpSpPr/>
              <p:nvPr/>
            </p:nvGrpSpPr>
            <p:grpSpPr>
              <a:xfrm>
                <a:off x="0" y="981641"/>
                <a:ext cx="5009375" cy="983885"/>
                <a:chOff x="0" y="0"/>
                <a:chExt cx="5009374" cy="983884"/>
              </a:xfrm>
            </p:grpSpPr>
            <p:sp>
              <p:nvSpPr>
                <p:cNvPr id="56" name="Rounded Rectangle">
                  <a:extLst>
                    <a:ext uri="{FF2B5EF4-FFF2-40B4-BE49-F238E27FC236}">
                      <a16:creationId xmlns:a16="http://schemas.microsoft.com/office/drawing/2014/main" id="{28F1C344-2DCB-4C96-9B20-BF6033D0F3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009375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57" name="Group">
                  <a:extLst>
                    <a:ext uri="{FF2B5EF4-FFF2-40B4-BE49-F238E27FC236}">
                      <a16:creationId xmlns:a16="http://schemas.microsoft.com/office/drawing/2014/main" id="{D4AEA41E-56F3-45E8-95A5-996A21F38A37}"/>
                    </a:ext>
                  </a:extLst>
                </p:cNvPr>
                <p:cNvGrpSpPr/>
                <p:nvPr/>
              </p:nvGrpSpPr>
              <p:grpSpPr>
                <a:xfrm>
                  <a:off x="73839" y="72783"/>
                  <a:ext cx="4763197" cy="838318"/>
                  <a:chOff x="0" y="0"/>
                  <a:chExt cx="4763195" cy="838317"/>
                </a:xfrm>
              </p:grpSpPr>
              <p:sp>
                <p:nvSpPr>
                  <p:cNvPr id="58" name="Rectangle">
                    <a:extLst>
                      <a:ext uri="{FF2B5EF4-FFF2-40B4-BE49-F238E27FC236}">
                        <a16:creationId xmlns:a16="http://schemas.microsoft.com/office/drawing/2014/main" id="{83A7F1F5-261D-4121-B335-090760B4B902}"/>
                      </a:ext>
                    </a:extLst>
                  </p:cNvPr>
                  <p:cNvSpPr/>
                  <p:nvPr/>
                </p:nvSpPr>
                <p:spPr>
                  <a:xfrm>
                    <a:off x="0" y="4899"/>
                    <a:ext cx="3525447" cy="823703"/>
                  </a:xfrm>
                  <a:prstGeom prst="rect">
                    <a:avLst/>
                  </a:prstGeom>
                  <a:solidFill>
                    <a:srgbClr val="78AAD6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59" name="Line">
                    <a:extLst>
                      <a:ext uri="{FF2B5EF4-FFF2-40B4-BE49-F238E27FC236}">
                        <a16:creationId xmlns:a16="http://schemas.microsoft.com/office/drawing/2014/main" id="{F0D7115D-F264-496D-AD06-E46B0554E0AA}"/>
                      </a:ext>
                    </a:extLst>
                  </p:cNvPr>
                  <p:cNvSpPr/>
                  <p:nvPr/>
                </p:nvSpPr>
                <p:spPr>
                  <a:xfrm flipV="1">
                    <a:off x="1178480" y="0"/>
                    <a:ext cx="1" cy="833418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60" name="Line">
                    <a:extLst>
                      <a:ext uri="{FF2B5EF4-FFF2-40B4-BE49-F238E27FC236}">
                        <a16:creationId xmlns:a16="http://schemas.microsoft.com/office/drawing/2014/main" id="{D46FB798-2C5C-40CE-9B47-FFC3549C33D2}"/>
                      </a:ext>
                    </a:extLst>
                  </p:cNvPr>
                  <p:cNvSpPr/>
                  <p:nvPr/>
                </p:nvSpPr>
                <p:spPr>
                  <a:xfrm flipV="1">
                    <a:off x="2344511" y="4899"/>
                    <a:ext cx="1" cy="833419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61" name="character">
                    <a:extLst>
                      <a:ext uri="{FF2B5EF4-FFF2-40B4-BE49-F238E27FC236}">
                        <a16:creationId xmlns:a16="http://schemas.microsoft.com/office/drawing/2014/main" id="{01DD466F-DD34-47B3-8FFF-6FBE6961C449}"/>
                      </a:ext>
                    </a:extLst>
                  </p:cNvPr>
                  <p:cNvSpPr txBox="1"/>
                  <p:nvPr/>
                </p:nvSpPr>
                <p:spPr>
                  <a:xfrm>
                    <a:off x="3713207" y="249163"/>
                    <a:ext cx="1049989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78AAD6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7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78AAD6"/>
                        </a:solidFill>
                        <a:effectLst/>
                        <a:uLnTx/>
                        <a:uFillTx/>
                        <a:latin typeface="Source Sans Pro"/>
                        <a:ea typeface="Source Sans Pro"/>
                        <a:sym typeface="Source Sans Pro"/>
                      </a:rPr>
                      <a:t>character</a:t>
                    </a:r>
                  </a:p>
                </p:txBody>
              </p:sp>
              <p:sp>
                <p:nvSpPr>
                  <p:cNvPr id="62" name="&quot;1&quot;">
                    <a:extLst>
                      <a:ext uri="{FF2B5EF4-FFF2-40B4-BE49-F238E27FC236}">
                        <a16:creationId xmlns:a16="http://schemas.microsoft.com/office/drawing/2014/main" id="{E788DB10-9A21-4D6D-ACAE-F869FB6B8B31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9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Source Sans Pro"/>
                        <a:sym typeface="Source Sans Pro"/>
                      </a:rPr>
                      <a:t>"1"</a:t>
                    </a:r>
                  </a:p>
                </p:txBody>
              </p:sp>
              <p:sp>
                <p:nvSpPr>
                  <p:cNvPr id="63" name="&quot;two&quot;">
                    <a:extLst>
                      <a:ext uri="{FF2B5EF4-FFF2-40B4-BE49-F238E27FC236}">
                        <a16:creationId xmlns:a16="http://schemas.microsoft.com/office/drawing/2014/main" id="{6EC76D52-44B0-441E-8F31-7E94ECC23E9F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997" y="24916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9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Source Sans Pro"/>
                        <a:sym typeface="Source Sans Pro"/>
                      </a:rPr>
                      <a:t>"two"</a:t>
                    </a:r>
                  </a:p>
                </p:txBody>
              </p:sp>
              <p:sp>
                <p:nvSpPr>
                  <p:cNvPr id="64" name="&quot;FALSE&quot;">
                    <a:extLst>
                      <a:ext uri="{FF2B5EF4-FFF2-40B4-BE49-F238E27FC236}">
                        <a16:creationId xmlns:a16="http://schemas.microsoft.com/office/drawing/2014/main" id="{33C26EBF-B47B-4569-9452-2C0655A6A5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4510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9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urce Sans Pro"/>
                        <a:ea typeface="Source Sans Pro"/>
                        <a:sym typeface="Source Sans Pro"/>
                      </a:rPr>
                      <a:t>"FALSE"</a:t>
                    </a:r>
                  </a:p>
                </p:txBody>
              </p:sp>
            </p:grp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C24A31-E308-46BA-B6B5-F0ED1745F1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78" y="11321564"/>
            <a:ext cx="978604" cy="41627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ACC8C1-7711-43D4-9FBF-A62B574B58A9}"/>
              </a:ext>
            </a:extLst>
          </p:cNvPr>
          <p:cNvSpPr/>
          <p:nvPr/>
        </p:nvSpPr>
        <p:spPr>
          <a:xfrm>
            <a:off x="15654681" y="9889097"/>
            <a:ext cx="5641145" cy="2066522"/>
          </a:xfrm>
          <a:prstGeom prst="wedgeRoundRectCallout">
            <a:avLst>
              <a:gd name="adj1" fmla="val -128564"/>
              <a:gd name="adj2" fmla="val 8041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t>It's lists all the way down</a:t>
            </a:r>
          </a:p>
        </p:txBody>
      </p:sp>
      <p:pic>
        <p:nvPicPr>
          <p:cNvPr id="65" name="R-logo.001.png" descr="R-logo.001.png">
            <a:extLst>
              <a:ext uri="{FF2B5EF4-FFF2-40B4-BE49-F238E27FC236}">
                <a16:creationId xmlns:a16="http://schemas.microsoft.com/office/drawing/2014/main" id="{CAE31732-0176-452F-82C6-764BC755BA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0386208"/>
      </p:ext>
    </p:extLst>
  </p:cSld>
  <p:clrMapOvr>
    <a:masterClrMapping/>
  </p:clrMapOvr>
  <p:transition spd="med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3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3" y="153471"/>
            <a:ext cx="22831049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lm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R-logo.001.png" descr="R-logo.001.png">
            <a:extLst>
              <a:ext uri="{FF2B5EF4-FFF2-40B4-BE49-F238E27FC236}">
                <a16:creationId xmlns:a16="http://schemas.microsoft.com/office/drawing/2014/main" id="{F3E1C1DB-CBF3-4FCC-968D-FE63354403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43410"/>
      </p:ext>
    </p:extLst>
  </p:cSld>
  <p:clrMapOvr>
    <a:masterClrMapping/>
  </p:clrMapOvr>
  <p:transition spd="med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3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R-logo.001.png" descr="R-logo.001.png">
            <a:extLst>
              <a:ext uri="{FF2B5EF4-FFF2-40B4-BE49-F238E27FC236}">
                <a16:creationId xmlns:a16="http://schemas.microsoft.com/office/drawing/2014/main" id="{42423999-CDFF-4CD0-9187-C8C0738400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78518"/>
      </p:ext>
    </p:extLst>
  </p:cSld>
  <p:clrMapOvr>
    <a:masterClrMapping/>
  </p:clrMapOvr>
  <p:transition spd="med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A6B7-3E96-4BC5-9111-EDBFA77F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AF94-2699-4460-B869-9264635C9C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622303"/>
            <a:ext cx="14716126" cy="2235697"/>
          </a:xfrm>
        </p:spPr>
        <p:txBody>
          <a:bodyPr/>
          <a:lstStyle/>
          <a:p>
            <a:r>
              <a:rPr lang="en-GB" dirty="0">
                <a:hlinkClick r:id="rId2"/>
              </a:rPr>
              <a:t>http://adv-r.had.co.nz/Data-structures.html</a:t>
            </a:r>
            <a:endParaRPr lang="en-GB" dirty="0"/>
          </a:p>
        </p:txBody>
      </p:sp>
      <p:pic>
        <p:nvPicPr>
          <p:cNvPr id="4" name="R-logo.001.png" descr="R-logo.001.png">
            <a:extLst>
              <a:ext uri="{FF2B5EF4-FFF2-40B4-BE49-F238E27FC236}">
                <a16:creationId xmlns:a16="http://schemas.microsoft.com/office/drawing/2014/main" id="{D9CC8482-570E-450B-A321-40DFB7621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5938833"/>
      </p:ext>
    </p:extLst>
  </p:cSld>
  <p:clrMapOvr>
    <a:masterClrMapping/>
  </p:clrMapOvr>
  <p:transition spd="med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69" name="Here is a list:"/>
          <p:cNvSpPr txBox="1">
            <a:spLocks noGrp="1"/>
          </p:cNvSpPr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a_list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list(num = c(8, 9), 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           log = TRUE,    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l" defTabSz="584200" rtl="0" eaLnBrk="1" fontAlgn="auto" latinLnBrk="0" hangingPunct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0" b="0" i="0" u="none" strike="noStrike" kern="0" cap="none" spc="0" normalizeH="0" baseline="0" noProof="0">
                  <a:ln>
                    <a:noFill/>
                  </a:ln>
                  <a:solidFill>
                    <a:srgbClr val="005493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/>
            <a:p>
              <a:pPr marL="0" marR="0" lvl="0" indent="0" algn="l" defTabSz="584200" rtl="0" eaLnBrk="1" fontAlgn="auto" latinLnBrk="0" hangingPunct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kumimoji="0" sz="5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Monaco"/>
                </a:rPr>
                <a:t>a_list</a:t>
              </a:r>
              <a:r>
                <a:rPr kumimoji="0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Monaco"/>
                </a:rPr>
                <a:t>["num"]</a:t>
              </a:r>
            </a:p>
            <a:p>
              <a:pPr marL="0" marR="0" lvl="0" indent="0" algn="l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kumimoji="0" sz="5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Monaco"/>
                </a:rPr>
                <a:t>a_list$num</a:t>
              </a:r>
              <a:endPara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endParaRPr>
            </a:p>
          </p:txBody>
        </p:sp>
      </p:grpSp>
      <p:pic>
        <p:nvPicPr>
          <p:cNvPr id="8" name="R-logo.001.png" descr="R-logo.001.png">
            <a:extLst>
              <a:ext uri="{FF2B5EF4-FFF2-40B4-BE49-F238E27FC236}">
                <a16:creationId xmlns:a16="http://schemas.microsoft.com/office/drawing/2014/main" id="{ABB7626E-E662-4C4F-8CA8-5053BF5FD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40420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a_list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a_list$num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Monaco"/>
            </a:endParaRP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Monaco"/>
                <a:sym typeface="Monaco"/>
              </a:rP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Monaco"/>
                <a:sym typeface="Monaco"/>
              </a:rPr>
              <a:t>$num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Monaco"/>
                <a:sym typeface="Monaco"/>
              </a:rPr>
              <a:t>[1] 8 9</a:t>
            </a:r>
          </a:p>
        </p:txBody>
      </p:sp>
      <p:sp>
        <p:nvSpPr>
          <p:cNvPr id="383" name="An atomic vector"/>
          <p:cNvSpPr/>
          <p:nvPr/>
        </p:nvSpPr>
        <p:spPr>
          <a:xfrm>
            <a:off x="4548497" y="8265829"/>
            <a:ext cx="8592346" cy="3175001"/>
          </a:xfrm>
          <a:prstGeom prst="wedgeRoundRectCallout">
            <a:avLst>
              <a:gd name="adj1" fmla="val -69185"/>
              <a:gd name="adj2" fmla="val -27657"/>
              <a:gd name="adj3" fmla="val 16667"/>
            </a:avLst>
          </a:pr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An atomic vector</a:t>
            </a:r>
          </a:p>
        </p:txBody>
      </p:sp>
      <p:sp>
        <p:nvSpPr>
          <p:cNvPr id="384" name="A list…"/>
          <p:cNvSpPr/>
          <p:nvPr/>
        </p:nvSpPr>
        <p:spPr>
          <a:xfrm>
            <a:off x="4852503" y="2640393"/>
            <a:ext cx="8287547" cy="3175000"/>
          </a:xfrm>
          <a:prstGeom prst="wedgeRoundRectCallout">
            <a:avLst>
              <a:gd name="adj1" fmla="val -74321"/>
              <a:gd name="adj2" fmla="val -24526"/>
              <a:gd name="adj3" fmla="val 16667"/>
            </a:avLst>
          </a:pr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kumimoji="0" sz="4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A list  </a:t>
            </a:r>
          </a:p>
          <a:p>
            <a:pPr marL="0" marR="0" lvl="0" indent="0" algn="ctr" defTabSz="5842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kumimoji="0" sz="4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(with one element named num that contains an atomic vector)</a:t>
            </a:r>
          </a:p>
        </p:txBody>
      </p:sp>
      <p:pic>
        <p:nvPicPr>
          <p:cNvPr id="12" name="R-logo.001.png" descr="R-logo.001.png">
            <a:extLst>
              <a:ext uri="{FF2B5EF4-FFF2-40B4-BE49-F238E27FC236}">
                <a16:creationId xmlns:a16="http://schemas.microsoft.com/office/drawing/2014/main" id="{31AC88C1-825C-4DBE-8DC0-2D18CAEAE7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0983892"/>
      </p:ext>
    </p:extLst>
  </p:cSld>
  <p:clrMapOvr>
    <a:masterClrMapping/>
  </p:clrMapOvr>
  <p:transition spd="med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</p:grpSp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lst</a:t>
            </a:r>
            <a:r>
              <a:rPr kumimoji="0" sz="4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 &lt;- list(num = c(8,9), log = TRUE, cha = c("a", "b", "c"))</a:t>
            </a:r>
          </a:p>
        </p:txBody>
      </p:sp>
      <p:pic>
        <p:nvPicPr>
          <p:cNvPr id="145" name="R-logo.001.png" descr="R-logo.001.png">
            <a:extLst>
              <a:ext uri="{FF2B5EF4-FFF2-40B4-BE49-F238E27FC236}">
                <a16:creationId xmlns:a16="http://schemas.microsoft.com/office/drawing/2014/main" id="{0BB65645-47C8-4692-9FF2-AA1F27813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05361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 advAuto="0"/>
      <p:bldP spid="523" grpId="0" animBg="1" advAuto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</p:grpSp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lst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/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/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/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num</a:t>
              </a:r>
            </a:p>
          </p:txBody>
        </p:sp>
      </p:grpSp>
      <p:pic>
        <p:nvPicPr>
          <p:cNvPr id="233" name="R-logo.001.png" descr="R-logo.001.png">
            <a:extLst>
              <a:ext uri="{FF2B5EF4-FFF2-40B4-BE49-F238E27FC236}">
                <a16:creationId xmlns:a16="http://schemas.microsoft.com/office/drawing/2014/main" id="{07DC063F-71BF-4436-8B3C-578400D01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8745150"/>
      </p:ext>
    </p:extLst>
  </p:cSld>
  <p:clrMapOvr>
    <a:masterClrMapping/>
  </p:clrMapOvr>
  <p:transition spd="med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</p:grpSp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lst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/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/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/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lst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c(8, 9)</a:t>
            </a:r>
          </a:p>
        </p:txBody>
      </p:sp>
      <p:pic>
        <p:nvPicPr>
          <p:cNvPr id="236" name="R-logo.001.png" descr="R-logo.001.png">
            <a:extLst>
              <a:ext uri="{FF2B5EF4-FFF2-40B4-BE49-F238E27FC236}">
                <a16:creationId xmlns:a16="http://schemas.microsoft.com/office/drawing/2014/main" id="{256B14CC-33E2-4B97-B21F-CF90D6AF3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028106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5721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200"/>
              </a:pPr>
              <a:endPara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</p:grpSp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lst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/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/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200"/>
                </a:pPr>
                <a:endParaRPr kumimoji="0" sz="4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L="0" marR="0" lvl="0" indent="0" algn="ctr" defTabSz="584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kumimoji="0" sz="4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sym typeface="Gill Sans"/>
                  </a:endParaRPr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L="0" marR="0" lvl="0" indent="0" algn="ctr" defTabSz="584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kumimoji="0" sz="4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Gill Sans"/>
                      <a:sym typeface="Gill Sans"/>
                    </a:endParaRPr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Source Sans Pro"/>
                  <a:sym typeface="Source Sans Pro"/>
                </a:rP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lst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lst$num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  <a:sym typeface="Monaco"/>
            </a:endParaRP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c(8, 9)</a:t>
            </a:r>
          </a:p>
        </p:txBody>
      </p:sp>
      <p:pic>
        <p:nvPicPr>
          <p:cNvPr id="239" name="R-logo.001.png" descr="R-logo.001.png">
            <a:extLst>
              <a:ext uri="{FF2B5EF4-FFF2-40B4-BE49-F238E27FC236}">
                <a16:creationId xmlns:a16="http://schemas.microsoft.com/office/drawing/2014/main" id="{C7ED24DF-4900-4655-8B77-188DB61B6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0274695"/>
      </p:ext>
    </p:extLst>
  </p:cSld>
  <p:clrMapOvr>
    <a:masterClrMapping/>
  </p:clrMapOvr>
  <p:transition spd="med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>
            <a:spLocks noGrp="1"/>
          </p:cNvSpPr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Monaco"/>
                <a:sym typeface="Monaco"/>
              </a:rP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847460"/>
            <a:ext cx="1908717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# Error in abs(</a:t>
            </a:r>
            <a:r>
              <a:rPr kumimoji="0" sz="50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lst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) :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Monaco"/>
              </a:rPr>
              <a:t># non-numeric argument to mathematical function</a:t>
            </a:r>
          </a:p>
        </p:txBody>
      </p:sp>
    </p:spTree>
    <p:extLst>
      <p:ext uri="{BB962C8B-B14F-4D97-AF65-F5344CB8AC3E}">
        <p14:creationId xmlns:p14="http://schemas.microsoft.com/office/powerpoint/2010/main" val="12916376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0" animBg="1" advAuto="0"/>
      <p:bldP spid="1271" grpId="0" animBg="1" advAuto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2500" b="0" i="0" u="sng" strike="noStrike" kern="0" cap="none" spc="0" normalizeH="0" baseline="0" noProof="0">
                <a:ln>
                  <a:noFill/>
                </a:ln>
                <a:solidFill>
                  <a:srgbClr val="78AAD6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  <a:hlinkClick r:id="rId2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Lists are a useful way to organize data. 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kumimoji="0" sz="6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Take aways</a:t>
            </a:r>
          </a:p>
        </p:txBody>
      </p:sp>
      <p:pic>
        <p:nvPicPr>
          <p:cNvPr id="6" name="R-logo.001.png" descr="R-logo.001.png">
            <a:extLst>
              <a:ext uri="{FF2B5EF4-FFF2-40B4-BE49-F238E27FC236}">
                <a16:creationId xmlns:a16="http://schemas.microsoft.com/office/drawing/2014/main" id="{1BECEA65-4DE3-4B32-B6C4-54FF40F3EA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79385" y="11645821"/>
            <a:ext cx="2404615" cy="1944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311022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07F0-65A8-4E8F-A807-3EA8C5B2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7751E-779F-435C-BAD8-E181CC6280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47482" y="3786188"/>
            <a:ext cx="22089035" cy="688489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[1] "."                                                     "EGmb_150_mg/day_(BID)"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[3] "EGmb_300_mg/day_(BID)"                                 "EGmb_50_mg/day_(BID)"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[5] "EGmb_600_mg/day_(BID)"                                 "Placebo"             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[7] "examplumab_10mg/kg/day"                                "examplumab_150_mg/day(TID)"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[9] "examplumab_15mg/kg/day"                                "examplumab_2.5mg/kg/day"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[11] "examplumab_5mg/kg/day"                                 "EXAMPLUMAB_600_mg/day(TID)"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[13] "EXAMPLUMAB_600_mg/day_(BID)"                           "EXAMPLUMAB_600_mg/day_(TID)"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[15] "examplumab_Level_1_2.5_mg/kg/day_[max_150_mg/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"examplumab_Level_2_10_mg/kg/day_[max_600_mg/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ACB3E-3BE2-4EE2-8D37-D19EB63D3C3C}"/>
              </a:ext>
            </a:extLst>
          </p:cNvPr>
          <p:cNvSpPr/>
          <p:nvPr/>
        </p:nvSpPr>
        <p:spPr>
          <a:xfrm>
            <a:off x="0" y="13142259"/>
            <a:ext cx="2599765" cy="43030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01604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3E3C725-6B04-4550-88DD-24B569B33529}"/>
              </a:ext>
            </a:extLst>
          </p:cNvPr>
          <p:cNvSpPr/>
          <p:nvPr/>
        </p:nvSpPr>
        <p:spPr>
          <a:xfrm>
            <a:off x="8089781" y="7347082"/>
            <a:ext cx="6199632" cy="3837220"/>
          </a:xfrm>
          <a:prstGeom prst="wedgeRoundRectCallout">
            <a:avLst>
              <a:gd name="adj1" fmla="val 26888"/>
              <a:gd name="adj2" fmla="val -9471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F311BE4-F508-4488-9670-2A180C260933}"/>
              </a:ext>
            </a:extLst>
          </p:cNvPr>
          <p:cNvSpPr/>
          <p:nvPr/>
        </p:nvSpPr>
        <p:spPr>
          <a:xfrm>
            <a:off x="14486084" y="7347082"/>
            <a:ext cx="6034883" cy="3837220"/>
          </a:xfrm>
          <a:prstGeom prst="wedgeRoundRectCallout">
            <a:avLst>
              <a:gd name="adj1" fmla="val -19318"/>
              <a:gd name="adj2" fmla="val -94707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string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944026" y="3158951"/>
            <a:ext cx="12495948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Ex</a:t>
            </a:r>
            <a:r>
              <a:rPr dirty="0"/>
              <a:t>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D2732-59F4-4709-A14A-C37A529FF51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AAA520EF-1F99-4428-8043-64211FF7C846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1,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931A9-EF91-4C24-8442-7C5CDA007CFF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xamplumab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23A659D6-5C64-4A65-821A-88E977DAD9E8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83DC-BEFB-4631-8B18-F341CF6E7B8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EB0C6-BC6D-4831-92C4-BC49277219D8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818799B4-FE56-4240-B005-B80CC416E705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-3)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examplumab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FB1C7-F1D1-427A-AFFD-B65077E0D81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79DF3A1E-7849-428E-87A3-4DBDF47EF9B1}"/>
              </a:ext>
            </a:extLst>
          </p:cNvPr>
          <p:cNvSpPr txBox="1">
            <a:spLocks/>
          </p:cNvSpPr>
          <p:nvPr/>
        </p:nvSpPr>
        <p:spPr>
          <a:xfrm>
            <a:off x="4202692" y="3158951"/>
            <a:ext cx="15978615" cy="5273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 &lt;-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 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(s, 1,2) &lt;- "ex"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5E835-D9B4-4AF6-8EAE-A14D82FD5088}"/>
              </a:ext>
            </a:extLst>
          </p:cNvPr>
          <p:cNvSpPr/>
          <p:nvPr/>
        </p:nvSpPr>
        <p:spPr>
          <a:xfrm>
            <a:off x="107771" y="13041442"/>
            <a:ext cx="2563711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2CD89-9B89-4DAF-AF36-804468D7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290" y="4959679"/>
            <a:ext cx="20903419" cy="676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28D0BE3-7930-4A77-B13A-947BC27B13D6}"/>
              </a:ext>
            </a:extLst>
          </p:cNvPr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GB" sz="6000" dirty="0">
                <a:solidFill>
                  <a:schemeClr val="tx1"/>
                </a:solidFill>
              </a:rPr>
              <a:t>In the RStudio Console, start typing “str_” and hit TAB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7442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033168" y="3134479"/>
            <a:ext cx="14317663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TRUE, TRUE,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71104-DB2A-4C1F-8A93-A1755A12646D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  </a:t>
            </a:r>
            <a:r>
              <a:rPr dirty="0"/>
              <a:t>FALSE  </a:t>
            </a:r>
            <a:r>
              <a:rPr lang="en-GB" dirty="0"/>
              <a:t>FALSE</a:t>
            </a:r>
            <a:endParaRPr dirty="0"/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10FB558A-EA3B-49BA-B4F6-6BB0C9957D29}"/>
              </a:ext>
            </a:extLst>
          </p:cNvPr>
          <p:cNvSpPr txBox="1">
            <a:spLocks/>
          </p:cNvSpPr>
          <p:nvPr/>
        </p:nvSpPr>
        <p:spPr>
          <a:xfrm>
            <a:off x="5033168" y="3134479"/>
            <a:ext cx="14317663" cy="443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str_detect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(strings, “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14E3A-2B1A-41A0-9CA9-F086D9251CB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730375" y="3227445"/>
            <a:ext cx="20923250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</a:t>
            </a:r>
            <a:r>
              <a:rPr dirty="0"/>
              <a:t>  TRUE</a:t>
            </a:r>
            <a:r>
              <a:rPr lang="en-GB" dirty="0"/>
              <a:t> 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8224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word(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&lt;nth&gt; word </a:t>
            </a:r>
            <a:r>
              <a:rPr dirty="0"/>
              <a:t>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7" y="4994535"/>
            <a:ext cx="1651437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start = 1, end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 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890663" y="7291917"/>
            <a:ext cx="4535932" cy="2917819"/>
          </a:xfrm>
          <a:prstGeom prst="wedgeRoundRectCallout">
            <a:avLst>
              <a:gd name="adj1" fmla="val 61684"/>
              <a:gd name="adj2" fmla="val -10274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find words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5616101" y="7291916"/>
            <a:ext cx="5864699" cy="2917819"/>
          </a:xfrm>
          <a:prstGeom prst="wedgeRoundRectCallout">
            <a:avLst>
              <a:gd name="adj1" fmla="val 24316"/>
              <a:gd name="adj2" fmla="val -9829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“word” to extract within each string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384BE0B-4541-4FF5-8CA7-DD65DB21E1A2}"/>
              </a:ext>
            </a:extLst>
          </p:cNvPr>
          <p:cNvSpPr/>
          <p:nvPr/>
        </p:nvSpPr>
        <p:spPr>
          <a:xfrm>
            <a:off x="11670306" y="7306733"/>
            <a:ext cx="5864699" cy="2917819"/>
          </a:xfrm>
          <a:prstGeom prst="wedgeRoundRectCallout">
            <a:avLst>
              <a:gd name="adj1" fmla="val -22660"/>
              <a:gd name="adj2" fmla="val -9775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“word” to extract within each string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0D76E30-C2A9-4F84-8BB1-C8922EDE1F8B}"/>
              </a:ext>
            </a:extLst>
          </p:cNvPr>
          <p:cNvSpPr/>
          <p:nvPr/>
        </p:nvSpPr>
        <p:spPr>
          <a:xfrm>
            <a:off x="17724510" y="7291915"/>
            <a:ext cx="5864699" cy="2917819"/>
          </a:xfrm>
          <a:prstGeom prst="wedgeRoundRectCallout">
            <a:avLst>
              <a:gd name="adj1" fmla="val -28145"/>
              <a:gd name="adj2" fmla="val -102977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Separating character between “words”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BC2A8-8261-4F99-8072-1B402736534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68225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0E9A0-DEEC-47A6-A9D9-3B572DE9076C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0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10mg/kg/day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675CB-1EC1-45B7-8A3C-EB967D3E4D62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9418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3077659" y="3227445"/>
            <a:ext cx="182286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(BID)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136F4-F5BE-4009-B820-37CB9DC7BC05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668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str_extract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part of strings that match the pattern</a:t>
            </a:r>
            <a:r>
              <a:rPr dirty="0"/>
              <a:t>. </a:t>
            </a:r>
          </a:p>
        </p:txBody>
      </p:sp>
      <p:sp>
        <p:nvSpPr>
          <p:cNvPr id="437" name="Rectangle"/>
          <p:cNvSpPr/>
          <p:nvPr/>
        </p:nvSpPr>
        <p:spPr>
          <a:xfrm>
            <a:off x="6406743" y="4672019"/>
            <a:ext cx="1052712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489740" y="4972019"/>
            <a:ext cx="1048340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489740" y="71264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127744" y="71264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CD433-C68E-480D-987D-E6CC3B5DA15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8471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812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"[:digit:]+mg"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150mg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461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7454899"/>
            <a:ext cx="18236252" cy="491322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"150mg_bid"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"[: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:]+")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"150mg bid"</a:t>
            </a:r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7556499"/>
            <a:ext cx="18033796" cy="46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2" y="3191946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  <a:r>
              <a:rPr lang="en-GB" dirty="0"/>
              <a:t> [:digit:]+mg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Find out more at :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sz="6000" dirty="0">
                <a:sym typeface="Source Sans Pro Light"/>
                <a:hlinkClick r:id="rId4"/>
              </a:rPr>
              <a:t>https://stringr.tidyverse.org/articles/regular-expressions.html</a:t>
            </a:r>
            <a:endParaRPr dirty="0"/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02AA1-D4E7-4573-9418-7A7D5FA0F6E3}"/>
              </a:ext>
            </a:extLst>
          </p:cNvPr>
          <p:cNvSpPr/>
          <p:nvPr/>
        </p:nvSpPr>
        <p:spPr>
          <a:xfrm>
            <a:off x="107771" y="13041442"/>
            <a:ext cx="2428558" cy="46209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2" uiExpand="1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(parts)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3416301" y="75709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9940044" y="75709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4233944" y="75599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33401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150mg_bid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1096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str_replace_all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762501" y="75328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1286244" y="75328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5580144" y="75218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716161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str_replace_all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 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175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str_subset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5095965" y="3075176"/>
            <a:ext cx="1422683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Finds occurrences of a pattern within a string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6624228" y="4815859"/>
            <a:ext cx="111703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959599" y="5003512"/>
            <a:ext cx="111239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624228" y="7055328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949137" y="7055328"/>
            <a:ext cx="3845399" cy="1998418"/>
          </a:xfrm>
          <a:prstGeom prst="wedgeRoundRectCallout">
            <a:avLst>
              <a:gd name="adj1" fmla="val -16170"/>
              <a:gd name="adj2" fmla="val -11128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170673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512887" y="3227445"/>
            <a:ext cx="21358225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subset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Examplumab</a:t>
            </a:r>
            <a:r>
              <a:rPr lang="en-GB" dirty="0"/>
              <a:t>", "</a:t>
            </a:r>
            <a:r>
              <a:rPr lang="en-GB" dirty="0" err="1"/>
              <a:t>examplumab</a:t>
            </a:r>
            <a:r>
              <a:rPr lang="en-GB" dirty="0"/>
              <a:t>"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22266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tolower</a:t>
            </a:r>
            <a:r>
              <a:rPr lang="en-GB" dirty="0"/>
              <a:t>, </a:t>
            </a:r>
            <a:r>
              <a:rPr lang="en-GB" dirty="0" err="1"/>
              <a:t>toupper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5095965" y="3075176"/>
            <a:ext cx="1422683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From base R, these function change case.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6624228" y="4815858"/>
            <a:ext cx="11170308" cy="69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959599" y="5003512"/>
            <a:ext cx="11123915" cy="671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("EXAMPLUMAB")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toupper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"EXAMPLUMAB"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444926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tools::</a:t>
            </a:r>
            <a:r>
              <a:rPr lang="en-GB" dirty="0" err="1"/>
              <a:t>toTitleCase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4895850" y="4890555"/>
            <a:ext cx="14249401" cy="30370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895850" y="5103609"/>
            <a:ext cx="14592299" cy="303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tools::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toTitleCase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("My fabulous title")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"My Fabulous Title"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6254218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Use the str_ functions to clean up the vector of treatment information.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Make the treatment names consistent i.e. all lower case, consistent drug names i.e. change “</a:t>
            </a:r>
            <a:r>
              <a:rPr lang="en-GB" dirty="0" err="1"/>
              <a:t>Egmb</a:t>
            </a:r>
            <a:r>
              <a:rPr lang="en-GB" dirty="0"/>
              <a:t>” to “</a:t>
            </a:r>
            <a:r>
              <a:rPr lang="en-GB" dirty="0" err="1"/>
              <a:t>examplumab</a:t>
            </a:r>
            <a:r>
              <a:rPr lang="en-GB" dirty="0"/>
              <a:t>”.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Extract the treatment names i.e. “placebo” and “</a:t>
            </a:r>
            <a:r>
              <a:rPr lang="en-GB" dirty="0" err="1"/>
              <a:t>examplumab</a:t>
            </a:r>
            <a:r>
              <a:rPr lang="en-GB" dirty="0"/>
              <a:t>”.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Try to extract dosing information e.g. 10mg/kg/day.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many distinct treatments </a:t>
            </a:r>
            <a:r>
              <a:rPr lang="en-GB"/>
              <a:t>are there?</a:t>
            </a:r>
            <a:endParaRPr lang="en-GB"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0A5DD-B9A1-4F2C-8FAE-F0DC64255F7B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107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C803C-1014-48E3-9E62-C58AB6C5DA80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DFB3-4DCE-4E98-935A-1E40CCEF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795337"/>
            <a:ext cx="15678150" cy="1212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29220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"\\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r>
              <a:rPr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 (and a bit)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Subset out the treatment labels have decimal dose values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(HINTS: regex pattern </a:t>
            </a:r>
            <a:r>
              <a:rPr lang="en-GB" dirty="0">
                <a:hlinkClick r:id="rId4" action="ppaction://hlinkfile"/>
              </a:rPr>
              <a:t>\\d</a:t>
            </a:r>
            <a:r>
              <a:rPr lang="en-GB" dirty="0"/>
              <a:t> finds numeric values; `+` finds 1 or more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instances of some pattern)</a:t>
            </a:r>
            <a:endParaRPr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939182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myTrts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(pattern = "\\d+\\.+\\d+")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"examplumab_2.5mg/kg/day"                             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[2] "examplumab_Level_1_2.5_mg/kg/day_[max_150_mg/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set of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</a:t>
            </a:r>
            <a:r>
              <a:rPr b="1" i="1" dirty="0"/>
              <a:t>ordered</a:t>
            </a:r>
            <a:r>
              <a:rPr dirty="0"/>
              <a:t> set of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 dirty="0">
                <a:solidFill>
                  <a:srgbClr val="90B371"/>
                </a:solidFill>
              </a:rPr>
              <a:t>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C245EEAD-AC4B-46C8-B5DA-6C0F9AC2B0C7}"/>
              </a:ext>
            </a:extLst>
          </p:cNvPr>
          <p:cNvSpPr txBox="1"/>
          <p:nvPr/>
        </p:nvSpPr>
        <p:spPr>
          <a:xfrm>
            <a:off x="8563680" y="7716815"/>
            <a:ext cx="4027305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396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b="1" dirty="0"/>
              <a:t>WHY?  </a:t>
            </a:r>
            <a:r>
              <a:rPr lang="en-GB" dirty="0"/>
              <a:t>Statistical models. </a:t>
            </a:r>
          </a:p>
          <a:p>
            <a:r>
              <a:rPr lang="en-GB" dirty="0"/>
              <a:t>If you include a categorical covariate with 2 or more levels then you need to tell the model which level is the reference level.</a:t>
            </a:r>
          </a:p>
          <a:p>
            <a:endParaRPr lang="en-GB" dirty="0"/>
          </a:p>
          <a:p>
            <a:r>
              <a:rPr lang="en-GB" b="1" dirty="0"/>
              <a:t>QUESTION</a:t>
            </a:r>
            <a:r>
              <a:rPr lang="en-GB" dirty="0"/>
              <a:t>: Which vehicle class is the reference in the model below? Is it a good reference category?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FFA6A-4878-4974-8A49-0AF55455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94" y="7499090"/>
            <a:ext cx="18198776" cy="4909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32434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Quick change to factor: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(&lt;variable&gt;)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FD43C-F13D-49E4-AA7B-81DDFD5A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26" y="5025005"/>
            <a:ext cx="19775447" cy="707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4364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9244628" cy="16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Factor ordering can help organise data for tables and figures:</a:t>
            </a:r>
            <a:endParaRPr b="1" dirty="0">
              <a:solidFill>
                <a:srgbClr val="90B37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Rectangle"/>
          <p:cNvSpPr/>
          <p:nvPr/>
        </p:nvSpPr>
        <p:spPr>
          <a:xfrm>
            <a:off x="2598934" y="4906540"/>
            <a:ext cx="19220896" cy="81349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5100415"/>
            <a:ext cx="18813383" cy="769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 &lt;- 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10mg","Egmb 5mg",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sort(Tx)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 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TxFac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factor(Tx,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levels=c("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5mg","Egmb 10mg"),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labels = c("Placebo",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"Examplumab 10mg")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 Placebo       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Levels: Placebo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66E4-B608-4F0B-A3A6-DF4296D5E9F6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442739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2F5AD-C974-46C8-9D0D-8EA8AEE981B1}"/>
              </a:ext>
            </a:extLst>
          </p:cNvPr>
          <p:cNvSpPr txBox="1"/>
          <p:nvPr/>
        </p:nvSpPr>
        <p:spPr>
          <a:xfrm>
            <a:off x="19675173" y="1686907"/>
            <a:ext cx="312264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Anagram!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4BB67B-B7D8-4451-AF4C-E6FD367CFB02}"/>
              </a:ext>
            </a:extLst>
          </p:cNvPr>
          <p:cNvCxnSpPr/>
          <p:nvPr/>
        </p:nvCxnSpPr>
        <p:spPr>
          <a:xfrm flipH="1">
            <a:off x="14469192" y="2205318"/>
            <a:ext cx="506911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prstGeom prst="wedgeRoundRectCallout">
            <a:avLst>
              <a:gd name="adj1" fmla="val 60214"/>
              <a:gd name="adj2" fmla="val -33364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Why is the Y axis in this order?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109766C-30AC-4B28-A82F-652FF01E9C4B}"/>
              </a:ext>
            </a:extLst>
          </p:cNvPr>
          <p:cNvSpPr/>
          <p:nvPr/>
        </p:nvSpPr>
        <p:spPr>
          <a:xfrm>
            <a:off x="416072" y="3727618"/>
            <a:ext cx="4042488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Collapse levels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</a:t>
            </a:r>
            <a:r>
              <a:rPr lang="en-GB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8626</Words>
  <Application>Microsoft Office PowerPoint</Application>
  <PresentationFormat>Custom</PresentationFormat>
  <Paragraphs>1515</Paragraphs>
  <Slides>222</Slides>
  <Notes>1</Notes>
  <HiddenSlides>39</HiddenSlides>
  <MMClips>12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222</vt:i4>
      </vt:variant>
    </vt:vector>
  </HeadingPairs>
  <TitlesOfParts>
    <vt:vector size="238" baseType="lpstr">
      <vt:lpstr>Arial</vt:lpstr>
      <vt:lpstr>Courier New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data</vt:lpstr>
      <vt:lpstr>PowerPoint Presentation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 2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 2 (and a bit)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R object types (a brief scamper)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94</cp:revision>
  <dcterms:modified xsi:type="dcterms:W3CDTF">2020-02-07T11:13:24Z</dcterms:modified>
</cp:coreProperties>
</file>